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05" d="100"/>
          <a:sy n="105" d="100"/>
        </p:scale>
        <p:origin x="-88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5EC2C-E7D7-0D46-A1D4-E28B239A58AD}" type="datetimeFigureOut">
              <a:rPr lang="en-US" smtClean="0"/>
              <a:pPr/>
              <a:t>8/29/11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35A60-590C-214D-A10B-F5C362664E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/>
              <a:t>Stevahn</a:t>
            </a:r>
            <a:r>
              <a:rPr lang="en-US" sz="1200" dirty="0" smtClean="0"/>
              <a:t>, L., King, J. A., </a:t>
            </a:r>
            <a:r>
              <a:rPr lang="en-US" sz="1200" dirty="0" err="1" smtClean="0"/>
              <a:t>Ghere</a:t>
            </a:r>
            <a:r>
              <a:rPr lang="en-US" sz="1200" dirty="0" smtClean="0"/>
              <a:t>, G., &amp; </a:t>
            </a:r>
            <a:r>
              <a:rPr lang="en-US" sz="1200" dirty="0" err="1" smtClean="0"/>
              <a:t>Minnema</a:t>
            </a:r>
            <a:r>
              <a:rPr lang="en-US" sz="1200" dirty="0" smtClean="0"/>
              <a:t>, J. (2005). Establishing Essential Competencies for Program Evaluators. </a:t>
            </a:r>
            <a:r>
              <a:rPr lang="en-US" sz="1200" i="1" dirty="0" smtClean="0"/>
              <a:t>American Journal of Evaluation, 26, 43-59.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335A60-590C-214D-A10B-F5C362664EC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AU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DCA43-4ECF-3744-A848-59C993F471DD}" type="datetimeFigureOut">
              <a:rPr lang="en-US" smtClean="0"/>
              <a:pPr/>
              <a:t>8/29/11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77B6CC-6D33-A44B-9A86-5C14534236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DCA43-4ECF-3744-A848-59C993F471DD}" type="datetimeFigureOut">
              <a:rPr lang="en-US" smtClean="0"/>
              <a:pPr/>
              <a:t>8/29/11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7B6CC-6D33-A44B-9A86-5C145342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D77B6CC-6D33-A44B-9A86-5C14534236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DCA43-4ECF-3744-A848-59C993F471DD}" type="datetimeFigureOut">
              <a:rPr lang="en-US" smtClean="0"/>
              <a:pPr/>
              <a:t>8/29/11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DCA43-4ECF-3744-A848-59C993F471DD}" type="datetimeFigureOut">
              <a:rPr lang="en-US" smtClean="0"/>
              <a:pPr/>
              <a:t>8/29/11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D77B6CC-6D33-A44B-9A86-5C14534236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DCA43-4ECF-3744-A848-59C993F471DD}" type="datetimeFigureOut">
              <a:rPr lang="en-US" smtClean="0"/>
              <a:pPr/>
              <a:t>8/29/11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77B6CC-6D33-A44B-9A86-5C14534236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84DCA43-4ECF-3744-A848-59C993F471DD}" type="datetimeFigureOut">
              <a:rPr lang="en-US" smtClean="0"/>
              <a:pPr/>
              <a:t>8/29/11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7B6CC-6D33-A44B-9A86-5C14534236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DCA43-4ECF-3744-A848-59C993F471DD}" type="datetimeFigureOut">
              <a:rPr lang="en-US" smtClean="0"/>
              <a:pPr/>
              <a:t>8/29/11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D77B6CC-6D33-A44B-9A86-5C14534236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DCA43-4ECF-3744-A848-59C993F471DD}" type="datetimeFigureOut">
              <a:rPr lang="en-US" smtClean="0"/>
              <a:pPr/>
              <a:t>8/29/11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D77B6CC-6D33-A44B-9A86-5C145342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DCA43-4ECF-3744-A848-59C993F471DD}" type="datetimeFigureOut">
              <a:rPr lang="en-US" smtClean="0"/>
              <a:pPr/>
              <a:t>8/29/11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D77B6CC-6D33-A44B-9A86-5C14534236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AU" smtClean="0"/>
              <a:t>Click to edit Master text styles</a:t>
            </a:r>
          </a:p>
          <a:p>
            <a:pPr lvl="1" eaLnBrk="1" latinLnBrk="0" hangingPunct="1"/>
            <a:r>
              <a:rPr lang="en-AU" smtClean="0"/>
              <a:t>Second level</a:t>
            </a:r>
          </a:p>
          <a:p>
            <a:pPr lvl="2" eaLnBrk="1" latinLnBrk="0" hangingPunct="1"/>
            <a:r>
              <a:rPr lang="en-AU" smtClean="0"/>
              <a:t>Third level</a:t>
            </a:r>
          </a:p>
          <a:p>
            <a:pPr lvl="3" eaLnBrk="1" latinLnBrk="0" hangingPunct="1"/>
            <a:r>
              <a:rPr lang="en-AU" smtClean="0"/>
              <a:t>Fourth level</a:t>
            </a:r>
          </a:p>
          <a:p>
            <a:pPr lvl="4" eaLnBrk="1" latinLnBrk="0" hangingPunct="1"/>
            <a:r>
              <a:rPr lang="en-AU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77B6CC-6D33-A44B-9A86-5C14534236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DCA43-4ECF-3744-A848-59C993F471DD}" type="datetimeFigureOut">
              <a:rPr lang="en-US" smtClean="0"/>
              <a:pPr/>
              <a:t>8/29/11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D77B6CC-6D33-A44B-9A86-5C14534236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AU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AU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84DCA43-4ECF-3744-A848-59C993F471DD}" type="datetimeFigureOut">
              <a:rPr lang="en-US" smtClean="0"/>
              <a:pPr/>
              <a:t>8/29/11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84DCA43-4ECF-3744-A848-59C993F471DD}" type="datetimeFigureOut">
              <a:rPr lang="en-US" smtClean="0"/>
              <a:pPr/>
              <a:t>8/29/11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D77B6CC-6D33-A44B-9A86-5C14534236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AU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AU" smtClean="0"/>
              <a:t>Click to edit Master text styles</a:t>
            </a:r>
          </a:p>
          <a:p>
            <a:pPr lvl="1" eaLnBrk="1" latinLnBrk="0" hangingPunct="1"/>
            <a:r>
              <a:rPr kumimoji="0" lang="en-AU" smtClean="0"/>
              <a:t>Second level</a:t>
            </a:r>
          </a:p>
          <a:p>
            <a:pPr lvl="2" eaLnBrk="1" latinLnBrk="0" hangingPunct="1"/>
            <a:r>
              <a:rPr kumimoji="0" lang="en-AU" smtClean="0"/>
              <a:t>Third level</a:t>
            </a:r>
          </a:p>
          <a:p>
            <a:pPr lvl="3" eaLnBrk="1" latinLnBrk="0" hangingPunct="1"/>
            <a:r>
              <a:rPr kumimoji="0" lang="en-AU" smtClean="0"/>
              <a:t>Fourth level</a:t>
            </a:r>
          </a:p>
          <a:p>
            <a:pPr lvl="4" eaLnBrk="1" latinLnBrk="0" hangingPunct="1"/>
            <a:r>
              <a:rPr kumimoji="0" lang="en-AU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tif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819400"/>
            <a:ext cx="8305800" cy="281940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 smtClean="0"/>
              <a:t>AES Professional Learning Committee</a:t>
            </a:r>
          </a:p>
          <a:p>
            <a:endParaRPr lang="en-US" sz="1800" b="1" dirty="0" smtClean="0"/>
          </a:p>
          <a:p>
            <a:pPr algn="l"/>
            <a:r>
              <a:rPr lang="en-US" sz="1946" b="1" dirty="0" smtClean="0"/>
              <a:t>David Earle </a:t>
            </a:r>
          </a:p>
          <a:p>
            <a:pPr algn="l"/>
            <a:r>
              <a:rPr lang="en-US" sz="1946" b="1" dirty="0" smtClean="0"/>
              <a:t>	Margaret MacDonald</a:t>
            </a:r>
          </a:p>
          <a:p>
            <a:pPr algn="l"/>
            <a:r>
              <a:rPr lang="en-US" sz="1946" dirty="0" smtClean="0"/>
              <a:t>		Rita Perkins</a:t>
            </a:r>
          </a:p>
          <a:p>
            <a:pPr algn="l"/>
            <a:r>
              <a:rPr lang="en-US" sz="1946" dirty="0" smtClean="0"/>
              <a:t>			Paul Chesterton</a:t>
            </a:r>
          </a:p>
          <a:p>
            <a:pPr algn="l"/>
            <a:r>
              <a:rPr lang="en-US" sz="1946" dirty="0" smtClean="0"/>
              <a:t>				</a:t>
            </a:r>
            <a:r>
              <a:rPr lang="en-US" sz="1946" b="1" dirty="0" smtClean="0"/>
              <a:t>Rick Cummings</a:t>
            </a:r>
            <a:endParaRPr lang="en-US" sz="1946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Core Knowledge and Skills for </a:t>
            </a:r>
            <a:r>
              <a:rPr lang="en-US" dirty="0" smtClean="0"/>
              <a:t>Evaluato</a:t>
            </a:r>
            <a:r>
              <a:rPr lang="en-US" dirty="0" smtClean="0">
                <a:solidFill>
                  <a:srgbClr val="D16349"/>
                </a:solidFill>
              </a:rPr>
              <a:t>rs</a:t>
            </a:r>
            <a:endParaRPr lang="en-US" dirty="0">
              <a:solidFill>
                <a:srgbClr val="D1634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D16349"/>
                </a:solidFill>
              </a:rPr>
              <a:t>Context and Purpose</a:t>
            </a:r>
            <a:endParaRPr lang="en-US" sz="3600" dirty="0">
              <a:solidFill>
                <a:srgbClr val="D1634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AU" dirty="0" smtClean="0"/>
              <a:t>Identify core competencies for evaluators around which training and practice standards can be built to support: </a:t>
            </a:r>
          </a:p>
          <a:p>
            <a:pPr lvl="1"/>
            <a:r>
              <a:rPr lang="en-US" dirty="0" smtClean="0"/>
              <a:t>AES accredited core training program </a:t>
            </a:r>
          </a:p>
          <a:p>
            <a:pPr lvl="1"/>
            <a:r>
              <a:rPr lang="en-US" dirty="0" smtClean="0"/>
              <a:t>Possible AES accreditation scheme</a:t>
            </a:r>
          </a:p>
          <a:p>
            <a:pPr lvl="1"/>
            <a:r>
              <a:rPr lang="en-US" dirty="0" smtClean="0"/>
              <a:t>Australasian-specific Professional Evaluation Standards</a:t>
            </a:r>
          </a:p>
          <a:p>
            <a:pPr lvl="1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Build on existing work from the CES, </a:t>
            </a:r>
            <a:r>
              <a:rPr lang="en-US" i="1" dirty="0" err="1" smtClean="0"/>
              <a:t>anzea</a:t>
            </a:r>
            <a:r>
              <a:rPr lang="en-US" i="1" dirty="0" smtClean="0"/>
              <a:t>, </a:t>
            </a:r>
            <a:r>
              <a:rPr lang="en-US" dirty="0" smtClean="0"/>
              <a:t>and AEA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906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D16349"/>
                </a:solidFill>
              </a:rPr>
              <a:t>Competencies for</a:t>
            </a:r>
            <a:br>
              <a:rPr lang="en-US" sz="3200" dirty="0" smtClean="0">
                <a:solidFill>
                  <a:srgbClr val="D16349"/>
                </a:solidFill>
              </a:rPr>
            </a:br>
            <a:r>
              <a:rPr lang="en-US" sz="3200" dirty="0" smtClean="0">
                <a:solidFill>
                  <a:srgbClr val="D16349"/>
                </a:solidFill>
              </a:rPr>
              <a:t>Canadian Evaluation Practice </a:t>
            </a:r>
            <a:endParaRPr lang="en-US" sz="3200" dirty="0">
              <a:solidFill>
                <a:srgbClr val="D1634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7498080" cy="4800600"/>
          </a:xfrm>
        </p:spPr>
        <p:txBody>
          <a:bodyPr>
            <a:normAutofit fontScale="70000" lnSpcReduction="20000"/>
          </a:bodyPr>
          <a:lstStyle/>
          <a:p>
            <a:pPr marL="533400" indent="-450850">
              <a:spcAft>
                <a:spcPts val="600"/>
              </a:spcAft>
              <a:buNone/>
            </a:pPr>
            <a:r>
              <a:rPr lang="en-US" b="1" dirty="0" smtClean="0"/>
              <a:t>Reflective Practice</a:t>
            </a:r>
            <a:r>
              <a:rPr lang="en-US" dirty="0" smtClean="0"/>
              <a:t> competencies focus on the fundamental norms and values underlying evaluation practice and awareness of one’s evaluation expertise and needs for growth.</a:t>
            </a:r>
          </a:p>
          <a:p>
            <a:pPr marL="533400" indent="-450850">
              <a:spcAft>
                <a:spcPts val="600"/>
              </a:spcAft>
              <a:buNone/>
            </a:pPr>
            <a:r>
              <a:rPr lang="en-US" b="1" dirty="0" smtClean="0"/>
              <a:t>Technical Practice </a:t>
            </a:r>
            <a:r>
              <a:rPr lang="en-US" dirty="0" smtClean="0"/>
              <a:t>competencies focus on the specialized aspects of evaluation, such as design, data collection, analysis, interpretation and reporting.</a:t>
            </a:r>
          </a:p>
          <a:p>
            <a:pPr marL="533400" indent="-450850">
              <a:spcAft>
                <a:spcPts val="600"/>
              </a:spcAft>
              <a:buNone/>
            </a:pPr>
            <a:r>
              <a:rPr lang="en-US" b="1" dirty="0" smtClean="0"/>
              <a:t>Situational Practice </a:t>
            </a:r>
            <a:r>
              <a:rPr lang="en-US" dirty="0" smtClean="0"/>
              <a:t>competencies focus on the application of evaluative thinking in analyzing and attending to the unique interests, issues, and contextual circumstances in which evaluation skills are being applied.</a:t>
            </a:r>
          </a:p>
          <a:p>
            <a:pPr marL="533400" indent="-450850">
              <a:spcAft>
                <a:spcPts val="600"/>
              </a:spcAft>
              <a:buNone/>
            </a:pPr>
            <a:r>
              <a:rPr lang="en-US" b="1" dirty="0" smtClean="0"/>
              <a:t>Management Practice </a:t>
            </a:r>
            <a:r>
              <a:rPr lang="en-US" dirty="0" smtClean="0"/>
              <a:t>competencies focus on the process of managing a project/evaluation, such as budgeting, coordinating resources and supervising.</a:t>
            </a:r>
          </a:p>
          <a:p>
            <a:pPr marL="533400" indent="-450850">
              <a:spcAft>
                <a:spcPts val="600"/>
              </a:spcAft>
              <a:buNone/>
            </a:pPr>
            <a:r>
              <a:rPr lang="en-US" b="1" dirty="0" smtClean="0"/>
              <a:t>Interpersonal Practice </a:t>
            </a:r>
            <a:r>
              <a:rPr lang="en-US" dirty="0" smtClean="0"/>
              <a:t>competencies focus on people skills, such as communication, negotiation, conflict resolution, collaboration, and diversity.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2192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D16349"/>
                </a:solidFill>
              </a:rPr>
              <a:t>Evaluator Competencies for </a:t>
            </a:r>
            <a:br>
              <a:rPr lang="en-US" sz="3600" dirty="0" smtClean="0">
                <a:solidFill>
                  <a:srgbClr val="D16349"/>
                </a:solidFill>
              </a:rPr>
            </a:br>
            <a:r>
              <a:rPr lang="en-US" sz="3600" dirty="0" err="1" smtClean="0">
                <a:solidFill>
                  <a:srgbClr val="D16349"/>
                </a:solidFill>
              </a:rPr>
              <a:t>Aotearoa</a:t>
            </a:r>
            <a:r>
              <a:rPr lang="en-US" sz="3600" dirty="0" smtClean="0">
                <a:solidFill>
                  <a:srgbClr val="D16349"/>
                </a:solidFill>
              </a:rPr>
              <a:t> New Zealand</a:t>
            </a:r>
            <a:endParaRPr lang="en-US" sz="3600" dirty="0" smtClean="0">
              <a:solidFill>
                <a:srgbClr val="D1634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35608" y="1828800"/>
            <a:ext cx="7498080" cy="42672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en-US" dirty="0" smtClean="0"/>
              <a:t>Contextual analysis and engagement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Systematic evaluative inquiry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Evaluation project management and professional practice </a:t>
            </a:r>
          </a:p>
          <a:p>
            <a:pPr>
              <a:spcAft>
                <a:spcPts val="1800"/>
              </a:spcAft>
            </a:pPr>
            <a:r>
              <a:rPr lang="en-US" dirty="0" smtClean="0"/>
              <a:t>Reflective practice and professional development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AEA Approach (Jean King et al) </a:t>
            </a:r>
            <a:endParaRPr lang="en-US" dirty="0"/>
          </a:p>
        </p:txBody>
      </p:sp>
      <p:pic>
        <p:nvPicPr>
          <p:cNvPr id="4" name="Content Placeholder 3" descr="Essential Competences King et al 2007.tiff"/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838200" y="1524000"/>
            <a:ext cx="7406521" cy="517228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 smtClean="0"/>
              <a:t>Feedback on Competencies for the AES</a:t>
            </a:r>
            <a:r>
              <a:rPr lang="en-AU" dirty="0" smtClean="0"/>
              <a:t/>
            </a:r>
            <a:br>
              <a:rPr lang="en-AU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AU" dirty="0" smtClean="0"/>
              <a:t> </a:t>
            </a:r>
            <a:endParaRPr lang="en-AU" dirty="0" smtClean="0"/>
          </a:p>
          <a:p>
            <a:pPr>
              <a:buNone/>
            </a:pPr>
            <a:r>
              <a:rPr lang="en-AU" sz="5000" dirty="0" smtClean="0"/>
              <a:t>What are the overarching categories/domains that would best suit the AES?</a:t>
            </a:r>
          </a:p>
          <a:p>
            <a:pPr>
              <a:buNone/>
            </a:pPr>
            <a:r>
              <a:rPr lang="en-AU" sz="4211" dirty="0" smtClean="0"/>
              <a:t> </a:t>
            </a:r>
          </a:p>
          <a:p>
            <a:pPr>
              <a:buNone/>
            </a:pPr>
            <a:r>
              <a:rPr lang="en-AU" sz="4211" dirty="0" smtClean="0"/>
              <a:t> </a:t>
            </a:r>
          </a:p>
          <a:p>
            <a:pPr>
              <a:buNone/>
            </a:pPr>
            <a:r>
              <a:rPr lang="en-AU" sz="4211" dirty="0" smtClean="0"/>
              <a:t> </a:t>
            </a:r>
          </a:p>
          <a:p>
            <a:pPr>
              <a:buNone/>
            </a:pPr>
            <a:r>
              <a:rPr lang="en-AU" sz="4211" dirty="0" smtClean="0"/>
              <a:t> </a:t>
            </a:r>
          </a:p>
          <a:p>
            <a:pPr>
              <a:buNone/>
            </a:pPr>
            <a:r>
              <a:rPr lang="en-AU" sz="5000" dirty="0" smtClean="0"/>
              <a:t>Should cultural aspects be included in the competencies and if so, how?</a:t>
            </a:r>
          </a:p>
          <a:p>
            <a:pPr>
              <a:buNone/>
            </a:pPr>
            <a:r>
              <a:rPr lang="en-AU" sz="4211" dirty="0" smtClean="0"/>
              <a:t> </a:t>
            </a:r>
          </a:p>
          <a:p>
            <a:pPr>
              <a:buNone/>
            </a:pPr>
            <a:r>
              <a:rPr lang="en-AU" sz="4211" dirty="0" smtClean="0"/>
              <a:t> </a:t>
            </a:r>
          </a:p>
          <a:p>
            <a:pPr>
              <a:buNone/>
            </a:pPr>
            <a:r>
              <a:rPr lang="en-AU" sz="4211" dirty="0" smtClean="0"/>
              <a:t> </a:t>
            </a:r>
          </a:p>
          <a:p>
            <a:pPr>
              <a:buNone/>
            </a:pPr>
            <a:r>
              <a:rPr lang="en-AU" sz="4211" dirty="0" smtClean="0"/>
              <a:t> </a:t>
            </a:r>
          </a:p>
          <a:p>
            <a:pPr>
              <a:buNone/>
            </a:pPr>
            <a:r>
              <a:rPr lang="en-AU" sz="4211" dirty="0" smtClean="0"/>
              <a:t> </a:t>
            </a:r>
          </a:p>
          <a:p>
            <a:pPr>
              <a:buNone/>
            </a:pPr>
            <a:r>
              <a:rPr lang="en-AU" sz="5000" dirty="0" smtClean="0"/>
              <a:t>What other issues do you think the Professional Learning Committee should explore in developing a set of evaluator competencies?</a:t>
            </a:r>
          </a:p>
          <a:p>
            <a:pPr>
              <a:buNone/>
            </a:pPr>
            <a:r>
              <a:rPr lang="en-AU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115</TotalTime>
  <Words>353</Words>
  <Application>Microsoft Macintosh PowerPoint</Application>
  <PresentationFormat>On-screen Show (4:3)</PresentationFormat>
  <Paragraphs>44</Paragraphs>
  <Slides>6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Core Knowledge and Skills for Evaluators</vt:lpstr>
      <vt:lpstr>Context and Purpose</vt:lpstr>
      <vt:lpstr>Competencies for Canadian Evaluation Practice </vt:lpstr>
      <vt:lpstr>Evaluator Competencies for  Aotearoa New Zealand</vt:lpstr>
      <vt:lpstr>AEA Approach (Jean King et al) </vt:lpstr>
      <vt:lpstr>Feedback on Competencies for the AES </vt:lpstr>
    </vt:vector>
  </TitlesOfParts>
  <Company>Murdoch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 Knowledge and Skills for Evaluators</dc:title>
  <dc:creator>Rick Cummings</dc:creator>
  <cp:lastModifiedBy>Rick Cummings</cp:lastModifiedBy>
  <cp:revision>20</cp:revision>
  <dcterms:created xsi:type="dcterms:W3CDTF">2011-08-29T00:36:02Z</dcterms:created>
  <dcterms:modified xsi:type="dcterms:W3CDTF">2011-08-29T00:39:02Z</dcterms:modified>
</cp:coreProperties>
</file>